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2" r:id="rId2"/>
    <p:sldId id="401" r:id="rId3"/>
    <p:sldId id="378" r:id="rId4"/>
    <p:sldId id="396" r:id="rId5"/>
    <p:sldId id="335" r:id="rId6"/>
    <p:sldId id="407" r:id="rId7"/>
    <p:sldId id="408" r:id="rId8"/>
    <p:sldId id="397" r:id="rId9"/>
    <p:sldId id="402" r:id="rId10"/>
    <p:sldId id="403" r:id="rId11"/>
    <p:sldId id="404" r:id="rId12"/>
    <p:sldId id="319" r:id="rId13"/>
    <p:sldId id="406" r:id="rId14"/>
    <p:sldId id="381" r:id="rId15"/>
    <p:sldId id="405" r:id="rId16"/>
    <p:sldId id="383" r:id="rId17"/>
    <p:sldId id="398" r:id="rId18"/>
    <p:sldId id="325" r:id="rId19"/>
    <p:sldId id="385" r:id="rId20"/>
    <p:sldId id="399" r:id="rId21"/>
    <p:sldId id="400" r:id="rId22"/>
    <p:sldId id="364" r:id="rId23"/>
  </p:sldIdLst>
  <p:sldSz cx="12192000" cy="6858000"/>
  <p:notesSz cx="7010400" cy="92964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buFont typeface="Arial" charset="0"/>
      <a:buChar char="•"/>
      <a:defRPr kern="1200">
        <a:solidFill>
          <a:srgbClr val="0D0D8F"/>
        </a:solidFill>
        <a:latin typeface="Arial" charset="0"/>
        <a:ea typeface="+mn-ea"/>
        <a:cs typeface="Arial" charset="0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buFont typeface="Arial" charset="0"/>
      <a:buChar char="•"/>
      <a:defRPr kern="1200">
        <a:solidFill>
          <a:srgbClr val="0D0D8F"/>
        </a:solidFill>
        <a:latin typeface="Arial" charset="0"/>
        <a:ea typeface="+mn-ea"/>
        <a:cs typeface="Arial" charset="0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buFont typeface="Arial" charset="0"/>
      <a:buChar char="•"/>
      <a:defRPr kern="1200">
        <a:solidFill>
          <a:srgbClr val="0D0D8F"/>
        </a:solidFill>
        <a:latin typeface="Arial" charset="0"/>
        <a:ea typeface="+mn-ea"/>
        <a:cs typeface="Arial" charset="0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buFont typeface="Arial" charset="0"/>
      <a:buChar char="•"/>
      <a:defRPr kern="1200">
        <a:solidFill>
          <a:srgbClr val="0D0D8F"/>
        </a:solidFill>
        <a:latin typeface="Arial" charset="0"/>
        <a:ea typeface="+mn-ea"/>
        <a:cs typeface="Arial" charset="0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buFont typeface="Arial" charset="0"/>
      <a:buChar char="•"/>
      <a:defRPr kern="1200">
        <a:solidFill>
          <a:srgbClr val="0D0D8F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0D0D8F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0D0D8F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0D0D8F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0D0D8F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66FF"/>
    <a:srgbClr val="3D6933"/>
    <a:srgbClr val="00FF00"/>
    <a:srgbClr val="00FFFF"/>
    <a:srgbClr val="CCECFF"/>
    <a:srgbClr val="000000"/>
    <a:srgbClr val="F1EFEF"/>
    <a:srgbClr val="E2F9FE"/>
    <a:srgbClr val="0D0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36" autoAdjust="0"/>
    <p:restoredTop sz="86160" autoAdjust="0"/>
  </p:normalViewPr>
  <p:slideViewPr>
    <p:cSldViewPr snapToGrid="0">
      <p:cViewPr varScale="1">
        <p:scale>
          <a:sx n="108" d="100"/>
          <a:sy n="108" d="100"/>
        </p:scale>
        <p:origin x="547" y="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85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22FF9-B96C-4C77-8935-EBE11DC28C87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CB1B7-45FC-42A2-AB4D-0737BC4B4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36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lnSpc>
                <a:spcPct val="100000"/>
              </a:lnSpc>
              <a:spcBef>
                <a:spcPct val="0"/>
              </a:spcBef>
              <a:buFontTx/>
              <a:buNone/>
              <a:defRPr sz="1300" smtClean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buFontTx/>
              <a:buNone/>
              <a:defRPr sz="1300" smtClean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329AAA7-4301-46CC-91ED-1B04610E4E60}" type="datetimeFigureOut">
              <a:rPr lang="en-US"/>
              <a:pPr>
                <a:defRPr/>
              </a:pPr>
              <a:t>6/1/2019</a:t>
            </a:fld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8500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lnSpc>
                <a:spcPct val="100000"/>
              </a:lnSpc>
              <a:spcBef>
                <a:spcPct val="0"/>
              </a:spcBef>
              <a:buFontTx/>
              <a:buNone/>
              <a:defRPr sz="1300" smtClean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buFontTx/>
              <a:buNone/>
              <a:defRPr sz="1300" smtClean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F12E4A9-F7F2-419B-8FEE-3E99A5E23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12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12E4A9-F7F2-419B-8FEE-3E99A5E2357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02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12E4A9-F7F2-419B-8FEE-3E99A5E2357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93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12E4A9-F7F2-419B-8FEE-3E99A5E2357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96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12E4A9-F7F2-419B-8FEE-3E99A5E2357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7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651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431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3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63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1EFE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F18279D-0315-41AA-A1B6-6EFCD1821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2662" y="1754793"/>
            <a:ext cx="66074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3399"/>
                </a:solidFill>
                <a:ea typeface="Batang" pitchFamily="18" charset="-127"/>
              </a:rPr>
              <a:t>Development of An Enhanced and Efficient Traffic Forecasting Tool (TFT)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4EEC5F-4BB3-4206-B784-71792FF32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0590" y="5121877"/>
            <a:ext cx="4666472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600" dirty="0">
                <a:solidFill>
                  <a:schemeClr val="accent6"/>
                </a:solidFill>
              </a:rPr>
              <a:t>June 4, 2019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57C635-DB81-4294-AE72-DE1C92E78C67}"/>
              </a:ext>
            </a:extLst>
          </p:cNvPr>
          <p:cNvCxnSpPr/>
          <p:nvPr/>
        </p:nvCxnSpPr>
        <p:spPr>
          <a:xfrm>
            <a:off x="3884352" y="1770075"/>
            <a:ext cx="0" cy="374904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F543B96-D323-44DB-80FC-3E824A439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678" y="2124820"/>
            <a:ext cx="1277009" cy="1303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E65B9F-7C7E-44FA-9862-6D1E729D56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1" y="4171301"/>
            <a:ext cx="1901197" cy="507755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670C4FDD-D6FE-45B7-A1CE-8F66DD16E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0590" y="3047840"/>
            <a:ext cx="5309074" cy="16312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>
                <a:solidFill>
                  <a:srgbClr val="003399"/>
                </a:solidFill>
              </a:rPr>
              <a:t>Johnny Han, Corradino</a:t>
            </a:r>
          </a:p>
          <a:p>
            <a:pPr eaLnBrk="0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>
                <a:solidFill>
                  <a:srgbClr val="003399"/>
                </a:solidFill>
              </a:rPr>
              <a:t>Akbar Bakhshi, Corradino</a:t>
            </a:r>
          </a:p>
          <a:p>
            <a:pPr eaLnBrk="0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>
                <a:solidFill>
                  <a:srgbClr val="003399"/>
                </a:solidFill>
              </a:rPr>
              <a:t>Greg Katter, Indiana Department of Transportation</a:t>
            </a:r>
          </a:p>
          <a:p>
            <a:pPr eaLnBrk="0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>
                <a:solidFill>
                  <a:srgbClr val="003399"/>
                </a:solidFill>
              </a:rPr>
              <a:t>Korey Chu, Indiana Department of Transportation</a:t>
            </a:r>
          </a:p>
          <a:p>
            <a:pPr eaLnBrk="0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>
                <a:solidFill>
                  <a:srgbClr val="003399"/>
                </a:solidFill>
              </a:rPr>
              <a:t>Roy Nunnally, Indiana Department of Transportation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E8EE10-F80B-4888-A930-675B79A3E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98" y="503476"/>
            <a:ext cx="7642311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2000" b="1" dirty="0">
                <a:solidFill>
                  <a:schemeClr val="accent6"/>
                </a:solidFill>
              </a:rPr>
              <a:t>2019 TRB Transportation Planning Application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289607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212424" y="542235"/>
            <a:ext cx="39180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Pre-process (cont.)</a:t>
            </a: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7E5811-176A-4EB7-8CA3-387E82FB9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631" y="2007821"/>
            <a:ext cx="3590520" cy="3364279"/>
          </a:xfrm>
          <a:prstGeom prst="rect">
            <a:avLst/>
          </a:prstGeom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CF7B8870-ABB7-49EF-BCAF-EADF9301F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31" y="1530862"/>
            <a:ext cx="242944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b="1" dirty="0" err="1">
                <a:solidFill>
                  <a:srgbClr val="003399"/>
                </a:solidFill>
              </a:rPr>
              <a:t>TransCAD</a:t>
            </a:r>
            <a:r>
              <a:rPr lang="en-US" b="1" dirty="0">
                <a:solidFill>
                  <a:srgbClr val="003399"/>
                </a:solidFill>
              </a:rPr>
              <a:t> Version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666758-CF0B-4B2B-8F6B-14A54DD12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276" y="2007820"/>
            <a:ext cx="4962869" cy="3364279"/>
          </a:xfrm>
          <a:prstGeom prst="rect">
            <a:avLst/>
          </a:prstGeom>
        </p:spPr>
      </p:pic>
      <p:sp>
        <p:nvSpPr>
          <p:cNvPr id="16" name="Rectangle 4">
            <a:extLst>
              <a:ext uri="{FF2B5EF4-FFF2-40B4-BE49-F238E27FC236}">
                <a16:creationId xmlns:a16="http://schemas.microsoft.com/office/drawing/2014/main" id="{D85000CA-E856-451D-9CF7-F68A62717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3296" y="1530863"/>
            <a:ext cx="242944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b="1" dirty="0">
                <a:solidFill>
                  <a:srgbClr val="003399"/>
                </a:solidFill>
              </a:rPr>
              <a:t>R Version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4B41B76C-81D6-43E5-A1F8-6DD24ABE6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3758" y="5657211"/>
            <a:ext cx="10356111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B050"/>
                </a:solidFill>
              </a:rPr>
              <a:t>Green</a:t>
            </a:r>
            <a:r>
              <a:rPr lang="en-US" sz="1600" b="1" dirty="0">
                <a:solidFill>
                  <a:srgbClr val="003399"/>
                </a:solidFill>
              </a:rPr>
              <a:t>-highlight links with historical traffic data</a:t>
            </a:r>
          </a:p>
          <a:p>
            <a:pPr marL="285750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3399"/>
                </a:solidFill>
              </a:rPr>
              <a:t>R version incorporates </a:t>
            </a:r>
            <a:r>
              <a:rPr lang="en-US" sz="1600" b="1" dirty="0" err="1">
                <a:solidFill>
                  <a:srgbClr val="003399"/>
                </a:solidFill>
              </a:rPr>
              <a:t>OpenStreetMap</a:t>
            </a:r>
            <a:r>
              <a:rPr lang="en-US" sz="1600" b="1" dirty="0">
                <a:solidFill>
                  <a:srgbClr val="003399"/>
                </a:solidFill>
              </a:rPr>
              <a:t> background for familiarity and enables zoom-in function by selecting county.</a:t>
            </a:r>
          </a:p>
        </p:txBody>
      </p:sp>
    </p:spTree>
    <p:extLst>
      <p:ext uri="{BB962C8B-B14F-4D97-AF65-F5344CB8AC3E}">
        <p14:creationId xmlns:p14="http://schemas.microsoft.com/office/powerpoint/2010/main" val="2937909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5B6E15-12FB-4F96-A76D-F2C83C9EA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582" y="1927339"/>
            <a:ext cx="2980243" cy="36710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850425" y="542235"/>
            <a:ext cx="2642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Choose Link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4316279" y="6046971"/>
            <a:ext cx="2715203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2000" b="1" dirty="0">
                <a:solidFill>
                  <a:srgbClr val="FF0000"/>
                </a:solidFill>
              </a:rPr>
              <a:t>Choose/Clear Link</a:t>
            </a:r>
            <a:endParaRPr lang="en-US" sz="2000" b="1" dirty="0">
              <a:solidFill>
                <a:srgbClr val="00B050"/>
              </a:solidFill>
            </a:endParaRPr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 flipH="1" flipV="1">
            <a:off x="2819561" y="3470565"/>
            <a:ext cx="2030864" cy="241987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4">
            <a:extLst>
              <a:ext uri="{FF2B5EF4-FFF2-40B4-BE49-F238E27FC236}">
                <a16:creationId xmlns:a16="http://schemas.microsoft.com/office/drawing/2014/main" id="{1012260C-BF91-4800-8037-528907FF9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7273" y="1368888"/>
            <a:ext cx="198433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b="1" dirty="0">
                <a:solidFill>
                  <a:srgbClr val="003399"/>
                </a:solidFill>
              </a:rPr>
              <a:t>R Version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51DFE040-A173-4244-AF2B-8FE9CEACE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112" y="1368888"/>
            <a:ext cx="2544167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b="1" dirty="0" err="1">
                <a:solidFill>
                  <a:srgbClr val="003399"/>
                </a:solidFill>
              </a:rPr>
              <a:t>TransCAD</a:t>
            </a:r>
            <a:r>
              <a:rPr lang="en-US" b="1" dirty="0">
                <a:solidFill>
                  <a:srgbClr val="003399"/>
                </a:solidFill>
              </a:rPr>
              <a:t> Version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DD40C6B-F5DC-40CA-9475-C9BF65593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373" y="1867009"/>
            <a:ext cx="5769075" cy="3722949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5895E0F-839C-47F4-82A8-64F1764A714D}"/>
              </a:ext>
            </a:extLst>
          </p:cNvPr>
          <p:cNvCxnSpPr>
            <a:cxnSpLocks/>
          </p:cNvCxnSpPr>
          <p:nvPr/>
        </p:nvCxnSpPr>
        <p:spPr>
          <a:xfrm flipV="1">
            <a:off x="6046381" y="3324448"/>
            <a:ext cx="765545" cy="2565989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A936118-3E5C-4E12-AB38-99740DE63946}"/>
              </a:ext>
            </a:extLst>
          </p:cNvPr>
          <p:cNvSpPr/>
          <p:nvPr/>
        </p:nvSpPr>
        <p:spPr>
          <a:xfrm flipH="1">
            <a:off x="1772111" y="2872956"/>
            <a:ext cx="1047450" cy="5976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51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168356" y="542235"/>
            <a:ext cx="40062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Choose Link (cont.)</a:t>
            </a: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702D0F-568B-4611-AFBE-99B3009FB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359" y="2083369"/>
            <a:ext cx="3528886" cy="40553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51C2B3-8F27-450F-A73E-D83E25BAC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077" y="2083369"/>
            <a:ext cx="4396474" cy="2825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5F2AF980-FA1F-4ACD-8AD5-5732A8040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6301" y="1587570"/>
            <a:ext cx="242944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b="1" dirty="0" err="1">
                <a:solidFill>
                  <a:srgbClr val="003399"/>
                </a:solidFill>
              </a:rPr>
              <a:t>TransCAD</a:t>
            </a:r>
            <a:r>
              <a:rPr lang="en-US" b="1" dirty="0">
                <a:solidFill>
                  <a:srgbClr val="003399"/>
                </a:solidFill>
              </a:rPr>
              <a:t> Version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C46C97D-83A2-49A0-B147-6EBA333BF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2152" y="1587570"/>
            <a:ext cx="242944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b="1" dirty="0">
                <a:solidFill>
                  <a:srgbClr val="003399"/>
                </a:solidFill>
              </a:rPr>
              <a:t>R Version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561526-7747-4CB1-BECC-8AAEB4C8A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077" y="5262553"/>
            <a:ext cx="4424218" cy="13523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5191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5B6E15-12FB-4F96-A76D-F2C83C9EA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345" y="1927339"/>
            <a:ext cx="2980243" cy="36710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3677923" y="542235"/>
            <a:ext cx="49870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Traffic Counts Reporting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4550855" y="5998587"/>
            <a:ext cx="3707143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2000" b="1" dirty="0">
                <a:solidFill>
                  <a:srgbClr val="FF0000"/>
                </a:solidFill>
              </a:rPr>
              <a:t>Traffic Counts Reporting</a:t>
            </a:r>
            <a:endParaRPr lang="en-US" sz="2000" b="1" dirty="0">
              <a:solidFill>
                <a:srgbClr val="00B050"/>
              </a:solidFill>
            </a:endParaRPr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 flipH="1" flipV="1">
            <a:off x="3677923" y="3317358"/>
            <a:ext cx="1955396" cy="268123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4">
            <a:extLst>
              <a:ext uri="{FF2B5EF4-FFF2-40B4-BE49-F238E27FC236}">
                <a16:creationId xmlns:a16="http://schemas.microsoft.com/office/drawing/2014/main" id="{1012260C-BF91-4800-8037-528907FF9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699" y="1375279"/>
            <a:ext cx="198433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b="1" dirty="0">
                <a:solidFill>
                  <a:srgbClr val="003399"/>
                </a:solidFill>
              </a:rPr>
              <a:t>R Version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51DFE040-A173-4244-AF2B-8FE9CEACE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2875" y="1368888"/>
            <a:ext cx="2544167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b="1" dirty="0" err="1">
                <a:solidFill>
                  <a:srgbClr val="003399"/>
                </a:solidFill>
              </a:rPr>
              <a:t>TransCAD</a:t>
            </a:r>
            <a:r>
              <a:rPr lang="en-US" b="1" dirty="0">
                <a:solidFill>
                  <a:srgbClr val="003399"/>
                </a:solidFill>
              </a:rPr>
              <a:t> Version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54F8BA3-9152-434A-A2FA-7F2BC190F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717" y="1927338"/>
            <a:ext cx="5701636" cy="2836047"/>
          </a:xfrm>
          <a:prstGeom prst="rect">
            <a:avLst/>
          </a:prstGeom>
          <a:ln>
            <a:noFill/>
          </a:ln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5895E0F-839C-47F4-82A8-64F1764A714D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6404427" y="3820633"/>
            <a:ext cx="253739" cy="217795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74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8C20E0-A889-480E-9CCA-8B8C3E0E0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704" y="1650229"/>
            <a:ext cx="3800685" cy="12417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34B364F-6BA3-438C-95CF-261EE0ADB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294" y="1725333"/>
            <a:ext cx="3330890" cy="4601667"/>
          </a:xfrm>
          <a:prstGeom prst="rect">
            <a:avLst/>
          </a:prstGeom>
        </p:spPr>
      </p:pic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995860" y="542235"/>
            <a:ext cx="63512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Traffic Counts Reporting (cont.)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90C77-8C1B-43FF-84DF-14237CABEFBA}"/>
              </a:ext>
            </a:extLst>
          </p:cNvPr>
          <p:cNvSpPr/>
          <p:nvPr/>
        </p:nvSpPr>
        <p:spPr>
          <a:xfrm>
            <a:off x="1544714" y="2050424"/>
            <a:ext cx="1926831" cy="1427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A7F696-E140-466A-9251-AC6E65A7BC01}"/>
              </a:ext>
            </a:extLst>
          </p:cNvPr>
          <p:cNvSpPr/>
          <p:nvPr/>
        </p:nvSpPr>
        <p:spPr>
          <a:xfrm>
            <a:off x="1525295" y="4143783"/>
            <a:ext cx="1926831" cy="1427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A91B30F9-0D4B-49FA-888F-36F330C25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2608" y="1711869"/>
            <a:ext cx="1152859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600" b="1" dirty="0">
                <a:solidFill>
                  <a:srgbClr val="FF0000"/>
                </a:solidFill>
              </a:rPr>
              <a:t>Link #1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0711894D-3F6E-4D61-8B6B-7DA011412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814" y="3805228"/>
            <a:ext cx="1144340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600" b="1" dirty="0">
                <a:solidFill>
                  <a:srgbClr val="FF0000"/>
                </a:solidFill>
              </a:rPr>
              <a:t>Link #2</a:t>
            </a: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32A22FA6-275E-47AB-A0D8-3FA6568DA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574" y="1229492"/>
            <a:ext cx="198433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b="1" dirty="0">
                <a:solidFill>
                  <a:srgbClr val="003399"/>
                </a:solidFill>
              </a:rPr>
              <a:t>R Version</a:t>
            </a: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B5377A69-F7E0-4A9B-9D93-FB8D1AB09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538" y="1233005"/>
            <a:ext cx="2544167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b="1" dirty="0" err="1">
                <a:solidFill>
                  <a:srgbClr val="003399"/>
                </a:solidFill>
              </a:rPr>
              <a:t>TransCAD</a:t>
            </a:r>
            <a:r>
              <a:rPr lang="en-US" b="1" dirty="0">
                <a:solidFill>
                  <a:srgbClr val="003399"/>
                </a:solidFill>
              </a:rPr>
              <a:t> Version</a:t>
            </a: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6A2FE931-FC79-4458-8473-F2F8BD77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4318" y="2050423"/>
            <a:ext cx="1328071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400" b="1" dirty="0">
                <a:solidFill>
                  <a:srgbClr val="FF0000"/>
                </a:solidFill>
              </a:rPr>
              <a:t>“Real-time” report by link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DED716C-34C5-4DDF-B59E-96565C704FBE}"/>
              </a:ext>
            </a:extLst>
          </p:cNvPr>
          <p:cNvCxnSpPr>
            <a:cxnSpLocks/>
          </p:cNvCxnSpPr>
          <p:nvPr/>
        </p:nvCxnSpPr>
        <p:spPr>
          <a:xfrm flipH="1">
            <a:off x="8402047" y="2312034"/>
            <a:ext cx="572271" cy="109049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75A081F-2524-45BE-BB8D-C1BAB7376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318" y="3041579"/>
            <a:ext cx="3255285" cy="37298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1AF8134-D5CA-4316-B1A0-95E607048029}"/>
              </a:ext>
            </a:extLst>
          </p:cNvPr>
          <p:cNvSpPr/>
          <p:nvPr/>
        </p:nvSpPr>
        <p:spPr>
          <a:xfrm>
            <a:off x="6867984" y="6598228"/>
            <a:ext cx="477982" cy="1835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1770C209-496A-42AB-BF08-092BD1B2A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247" y="5600651"/>
            <a:ext cx="1328071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400" b="1" dirty="0">
                <a:solidFill>
                  <a:srgbClr val="FF0000"/>
                </a:solidFill>
              </a:rPr>
              <a:t>Save as HTML file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11B974C-84B4-4B9C-8475-0146428510C1}"/>
              </a:ext>
            </a:extLst>
          </p:cNvPr>
          <p:cNvCxnSpPr>
            <a:cxnSpLocks/>
          </p:cNvCxnSpPr>
          <p:nvPr/>
        </p:nvCxnSpPr>
        <p:spPr>
          <a:xfrm flipH="1">
            <a:off x="7212423" y="6123871"/>
            <a:ext cx="518611" cy="47435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64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28" grpId="0"/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5B6E15-12FB-4F96-A76D-F2C83C9EA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146" y="1927339"/>
            <a:ext cx="2980243" cy="36710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359997" y="542235"/>
            <a:ext cx="36229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Traffic Estimation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4603389" y="5892918"/>
            <a:ext cx="2390171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2000" b="1" dirty="0">
                <a:solidFill>
                  <a:srgbClr val="FF0000"/>
                </a:solidFill>
              </a:rPr>
              <a:t>Traffic Estimation Report &amp; Graph</a:t>
            </a:r>
            <a:endParaRPr lang="en-US" sz="2000" b="1" dirty="0">
              <a:solidFill>
                <a:srgbClr val="00B050"/>
              </a:solidFill>
            </a:endParaRPr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 flipH="1" flipV="1">
            <a:off x="3870252" y="4896992"/>
            <a:ext cx="1376106" cy="89049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1B27C59-89C6-4FAD-949D-49F242850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102" y="1871229"/>
            <a:ext cx="5765628" cy="2892754"/>
          </a:xfrm>
          <a:prstGeom prst="rect">
            <a:avLst/>
          </a:prstGeom>
        </p:spPr>
      </p:pic>
      <p:sp>
        <p:nvSpPr>
          <p:cNvPr id="18" name="Rectangle 4">
            <a:extLst>
              <a:ext uri="{FF2B5EF4-FFF2-40B4-BE49-F238E27FC236}">
                <a16:creationId xmlns:a16="http://schemas.microsoft.com/office/drawing/2014/main" id="{1012260C-BF91-4800-8037-528907FF9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4761" y="1368888"/>
            <a:ext cx="198433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b="1" dirty="0">
                <a:solidFill>
                  <a:srgbClr val="003399"/>
                </a:solidFill>
              </a:rPr>
              <a:t>R Version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51DFE040-A173-4244-AF2B-8FE9CEACE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7676" y="1368888"/>
            <a:ext cx="2544167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b="1" dirty="0" err="1">
                <a:solidFill>
                  <a:srgbClr val="003399"/>
                </a:solidFill>
              </a:rPr>
              <a:t>TransCAD</a:t>
            </a:r>
            <a:r>
              <a:rPr lang="en-US" b="1" dirty="0">
                <a:solidFill>
                  <a:srgbClr val="003399"/>
                </a:solidFill>
              </a:rPr>
              <a:t> Version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5895E0F-839C-47F4-82A8-64F1764A714D}"/>
              </a:ext>
            </a:extLst>
          </p:cNvPr>
          <p:cNvCxnSpPr>
            <a:cxnSpLocks/>
          </p:cNvCxnSpPr>
          <p:nvPr/>
        </p:nvCxnSpPr>
        <p:spPr>
          <a:xfrm flipV="1">
            <a:off x="6060558" y="4196316"/>
            <a:ext cx="686108" cy="159117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658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949D31-11E9-4B69-A473-44A316319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296" y="1799741"/>
            <a:ext cx="4098613" cy="11616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EA15BA-F1C6-4734-AEC5-9D166309E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149" y="1799740"/>
            <a:ext cx="4405230" cy="2980490"/>
          </a:xfrm>
          <a:prstGeom prst="rect">
            <a:avLst/>
          </a:prstGeom>
        </p:spPr>
      </p:pic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314223" y="542235"/>
            <a:ext cx="37144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Estimation Report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2FA7EDCC-2D34-41EA-A2A7-797546516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060" y="1255697"/>
            <a:ext cx="198433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b="1" dirty="0">
                <a:solidFill>
                  <a:srgbClr val="003399"/>
                </a:solidFill>
              </a:rPr>
              <a:t>R Version</a:t>
            </a: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E2521264-7957-4BF6-A0BB-7F03378B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3928" y="1281482"/>
            <a:ext cx="242944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b="1" dirty="0" err="1">
                <a:solidFill>
                  <a:srgbClr val="003399"/>
                </a:solidFill>
              </a:rPr>
              <a:t>TransCAD</a:t>
            </a:r>
            <a:r>
              <a:rPr lang="en-US" b="1" dirty="0">
                <a:solidFill>
                  <a:srgbClr val="003399"/>
                </a:solidFill>
              </a:rPr>
              <a:t> Version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3E3DA70-FD13-4A1A-967A-A2B41BCC8ECE}"/>
              </a:ext>
            </a:extLst>
          </p:cNvPr>
          <p:cNvSpPr/>
          <p:nvPr/>
        </p:nvSpPr>
        <p:spPr>
          <a:xfrm>
            <a:off x="996015" y="2022122"/>
            <a:ext cx="1157913" cy="1161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4">
            <a:extLst>
              <a:ext uri="{FF2B5EF4-FFF2-40B4-BE49-F238E27FC236}">
                <a16:creationId xmlns:a16="http://schemas.microsoft.com/office/drawing/2014/main" id="{DC74E762-0BA4-4659-B271-52314542B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412" y="1720872"/>
            <a:ext cx="1129334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600" b="1" dirty="0">
                <a:solidFill>
                  <a:srgbClr val="FF0000"/>
                </a:solidFill>
              </a:rPr>
              <a:t>Link #1</a:t>
            </a: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9F6CF29B-FCD9-492E-8BF7-3B798F6A4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4390" y="3090677"/>
            <a:ext cx="1129334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600" b="1" dirty="0">
                <a:solidFill>
                  <a:srgbClr val="FF0000"/>
                </a:solidFill>
              </a:rPr>
              <a:t>Link #2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A790E35B-C472-4BAE-AE5A-C946D976D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3404" y="2060814"/>
            <a:ext cx="1328071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400" b="1" dirty="0">
                <a:solidFill>
                  <a:srgbClr val="FF0000"/>
                </a:solidFill>
              </a:rPr>
              <a:t>“Real-time” report by link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C6D1F2-39EC-47E2-A233-93F5B286983D}"/>
              </a:ext>
            </a:extLst>
          </p:cNvPr>
          <p:cNvCxnSpPr>
            <a:cxnSpLocks/>
          </p:cNvCxnSpPr>
          <p:nvPr/>
        </p:nvCxnSpPr>
        <p:spPr>
          <a:xfrm flipH="1">
            <a:off x="8593181" y="2401358"/>
            <a:ext cx="572271" cy="109049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58B772C-52AD-44B3-9177-ACD281344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757" y="3246542"/>
            <a:ext cx="4164300" cy="34417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885AF90-A9E0-4E49-BA98-E6CEC1DAC71B}"/>
              </a:ext>
            </a:extLst>
          </p:cNvPr>
          <p:cNvSpPr/>
          <p:nvPr/>
        </p:nvSpPr>
        <p:spPr>
          <a:xfrm>
            <a:off x="6802513" y="6005946"/>
            <a:ext cx="949182" cy="4468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9BF4672F-AABE-4CD5-94A4-024FDFC9A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2983" y="5890400"/>
            <a:ext cx="2346292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400" b="1" dirty="0">
                <a:solidFill>
                  <a:srgbClr val="FF0000"/>
                </a:solidFill>
              </a:rPr>
              <a:t>Save Estimation Graph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D8570B9-D04A-4793-8F32-974C08CB6798}"/>
              </a:ext>
            </a:extLst>
          </p:cNvPr>
          <p:cNvCxnSpPr>
            <a:cxnSpLocks/>
          </p:cNvCxnSpPr>
          <p:nvPr/>
        </p:nvCxnSpPr>
        <p:spPr>
          <a:xfrm flipH="1">
            <a:off x="7772182" y="6075435"/>
            <a:ext cx="572271" cy="109049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4">
            <a:extLst>
              <a:ext uri="{FF2B5EF4-FFF2-40B4-BE49-F238E27FC236}">
                <a16:creationId xmlns:a16="http://schemas.microsoft.com/office/drawing/2014/main" id="{0003298B-8A81-45FB-B7B2-DA73D829D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2984" y="6387320"/>
            <a:ext cx="2025753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400" b="1" dirty="0">
                <a:solidFill>
                  <a:srgbClr val="FF0000"/>
                </a:solidFill>
              </a:rPr>
              <a:t>Save as HTML file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A1C519-32CD-4ADE-BD49-D34C0464D39B}"/>
              </a:ext>
            </a:extLst>
          </p:cNvPr>
          <p:cNvSpPr/>
          <p:nvPr/>
        </p:nvSpPr>
        <p:spPr>
          <a:xfrm>
            <a:off x="7388014" y="6504709"/>
            <a:ext cx="526472" cy="1850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4188884-83B1-4211-BD71-CE1B4A516CCD}"/>
              </a:ext>
            </a:extLst>
          </p:cNvPr>
          <p:cNvCxnSpPr>
            <a:cxnSpLocks/>
          </p:cNvCxnSpPr>
          <p:nvPr/>
        </p:nvCxnSpPr>
        <p:spPr>
          <a:xfrm flipH="1">
            <a:off x="7934973" y="6539183"/>
            <a:ext cx="419870" cy="6786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4BD2CA9-FA53-4146-AC69-38D96DD4C747}"/>
              </a:ext>
            </a:extLst>
          </p:cNvPr>
          <p:cNvSpPr/>
          <p:nvPr/>
        </p:nvSpPr>
        <p:spPr>
          <a:xfrm>
            <a:off x="992550" y="3379867"/>
            <a:ext cx="1157913" cy="1161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B013DCE-2D41-41BF-9C1C-20014DD9C79D}"/>
              </a:ext>
            </a:extLst>
          </p:cNvPr>
          <p:cNvSpPr/>
          <p:nvPr/>
        </p:nvSpPr>
        <p:spPr>
          <a:xfrm>
            <a:off x="2445746" y="2038644"/>
            <a:ext cx="2803362" cy="2849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E569FBD-DD88-4204-B6EC-A8405913D136}"/>
              </a:ext>
            </a:extLst>
          </p:cNvPr>
          <p:cNvSpPr/>
          <p:nvPr/>
        </p:nvSpPr>
        <p:spPr>
          <a:xfrm>
            <a:off x="2445746" y="2400792"/>
            <a:ext cx="2803362" cy="2849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D56B6C7-0963-470A-AFFB-41981B8D6E3C}"/>
              </a:ext>
            </a:extLst>
          </p:cNvPr>
          <p:cNvSpPr/>
          <p:nvPr/>
        </p:nvSpPr>
        <p:spPr>
          <a:xfrm>
            <a:off x="2445746" y="2751551"/>
            <a:ext cx="2803362" cy="4846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5F8594-B10F-42CD-8E65-A9E4ADEEFF83}"/>
              </a:ext>
            </a:extLst>
          </p:cNvPr>
          <p:cNvSpPr/>
          <p:nvPr/>
        </p:nvSpPr>
        <p:spPr>
          <a:xfrm>
            <a:off x="8572399" y="3884762"/>
            <a:ext cx="2379877" cy="4586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3E46522-DA89-4D9D-8DD9-1F651021EEE9}"/>
              </a:ext>
            </a:extLst>
          </p:cNvPr>
          <p:cNvSpPr/>
          <p:nvPr/>
        </p:nvSpPr>
        <p:spPr>
          <a:xfrm>
            <a:off x="8572398" y="4448479"/>
            <a:ext cx="2379877" cy="4586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A1BCD70-6755-4151-84C2-BC541F882C75}"/>
              </a:ext>
            </a:extLst>
          </p:cNvPr>
          <p:cNvSpPr/>
          <p:nvPr/>
        </p:nvSpPr>
        <p:spPr>
          <a:xfrm>
            <a:off x="8572397" y="5012196"/>
            <a:ext cx="2379877" cy="6890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">
            <a:extLst>
              <a:ext uri="{FF2B5EF4-FFF2-40B4-BE49-F238E27FC236}">
                <a16:creationId xmlns:a16="http://schemas.microsoft.com/office/drawing/2014/main" id="{6B091C97-D7C4-4C7E-88D8-7CDAB5900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723" y="2018552"/>
            <a:ext cx="1328071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400" b="1" dirty="0">
                <a:solidFill>
                  <a:srgbClr val="FF0000"/>
                </a:solidFill>
              </a:rPr>
              <a:t>Linear Model</a:t>
            </a:r>
          </a:p>
        </p:txBody>
      </p:sp>
      <p:sp>
        <p:nvSpPr>
          <p:cNvPr id="45" name="Rectangle 4">
            <a:extLst>
              <a:ext uri="{FF2B5EF4-FFF2-40B4-BE49-F238E27FC236}">
                <a16:creationId xmlns:a16="http://schemas.microsoft.com/office/drawing/2014/main" id="{D0EF6A4A-1192-4B4E-8E20-F39338A67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751" y="2377916"/>
            <a:ext cx="1328071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400" b="1" dirty="0">
                <a:solidFill>
                  <a:srgbClr val="FF0000"/>
                </a:solidFill>
              </a:rPr>
              <a:t>Reg. Model</a:t>
            </a:r>
          </a:p>
        </p:txBody>
      </p:sp>
      <p:sp>
        <p:nvSpPr>
          <p:cNvPr id="46" name="Rectangle 4">
            <a:extLst>
              <a:ext uri="{FF2B5EF4-FFF2-40B4-BE49-F238E27FC236}">
                <a16:creationId xmlns:a16="http://schemas.microsoft.com/office/drawing/2014/main" id="{F92B7647-A6BE-4951-B8F0-89B465D64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953" y="2842910"/>
            <a:ext cx="1328071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400" b="1" dirty="0">
                <a:solidFill>
                  <a:srgbClr val="FF0000"/>
                </a:solidFill>
              </a:rPr>
              <a:t>Exp. Model</a:t>
            </a:r>
          </a:p>
        </p:txBody>
      </p:sp>
      <p:sp>
        <p:nvSpPr>
          <p:cNvPr id="47" name="Rectangle 4">
            <a:extLst>
              <a:ext uri="{FF2B5EF4-FFF2-40B4-BE49-F238E27FC236}">
                <a16:creationId xmlns:a16="http://schemas.microsoft.com/office/drawing/2014/main" id="{E67527D0-C0B5-48B2-950B-EB4067964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5810" y="3955873"/>
            <a:ext cx="1328071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400" b="1" dirty="0">
                <a:solidFill>
                  <a:srgbClr val="FF0000"/>
                </a:solidFill>
              </a:rPr>
              <a:t>Linear Model</a:t>
            </a: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D3DE0575-7192-4BD7-B544-365CBA1CD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326" y="4553357"/>
            <a:ext cx="1328071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400" b="1" dirty="0">
                <a:solidFill>
                  <a:srgbClr val="FF0000"/>
                </a:solidFill>
              </a:rPr>
              <a:t>Reg. Model</a:t>
            </a:r>
          </a:p>
        </p:txBody>
      </p:sp>
      <p:sp>
        <p:nvSpPr>
          <p:cNvPr id="49" name="Rectangle 4">
            <a:extLst>
              <a:ext uri="{FF2B5EF4-FFF2-40B4-BE49-F238E27FC236}">
                <a16:creationId xmlns:a16="http://schemas.microsoft.com/office/drawing/2014/main" id="{984FD428-C7E3-4CA5-AA47-9E3056EF3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3935" y="5226898"/>
            <a:ext cx="1328071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400" b="1" dirty="0">
                <a:solidFill>
                  <a:srgbClr val="FF0000"/>
                </a:solidFill>
              </a:rPr>
              <a:t>Exp. Model</a:t>
            </a:r>
          </a:p>
        </p:txBody>
      </p:sp>
    </p:spTree>
    <p:extLst>
      <p:ext uri="{BB962C8B-B14F-4D97-AF65-F5344CB8AC3E}">
        <p14:creationId xmlns:p14="http://schemas.microsoft.com/office/powerpoint/2010/main" val="89275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5" grpId="0"/>
      <p:bldP spid="17" grpId="0"/>
      <p:bldP spid="20" grpId="0" animBg="1"/>
      <p:bldP spid="21" grpId="0"/>
      <p:bldP spid="23" grpId="0"/>
      <p:bldP spid="24" grpId="0" animBg="1"/>
      <p:bldP spid="27" grpId="0" animBg="1"/>
      <p:bldP spid="31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371126" y="542235"/>
            <a:ext cx="36006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Estimation Graph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2FA7EDCC-2D34-41EA-A2A7-797546516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4407" y="1314354"/>
            <a:ext cx="198433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b="1" dirty="0">
                <a:solidFill>
                  <a:srgbClr val="003399"/>
                </a:solidFill>
              </a:rPr>
              <a:t>R Version</a:t>
            </a: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E2521264-7957-4BF6-A0BB-7F03378B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4" y="1314354"/>
            <a:ext cx="242944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b="1" dirty="0" err="1">
                <a:solidFill>
                  <a:srgbClr val="003399"/>
                </a:solidFill>
              </a:rPr>
              <a:t>TransCAD</a:t>
            </a:r>
            <a:r>
              <a:rPr lang="en-US" b="1" dirty="0">
                <a:solidFill>
                  <a:srgbClr val="003399"/>
                </a:solidFill>
              </a:rPr>
              <a:t> 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31348-5ADA-403D-A884-34935338C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977" y="1749255"/>
            <a:ext cx="5273429" cy="23052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DB7F17-1383-4DBE-8DD0-6BFA1A13F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77" y="1739441"/>
            <a:ext cx="3343845" cy="2408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058683-878C-4CCB-8DC1-2E4D952A4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305" y="2729692"/>
            <a:ext cx="3343845" cy="2408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B1C128-22FF-4914-BE9D-0845B3BFD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8361" y="3901131"/>
            <a:ext cx="3343845" cy="2408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76A00A-024B-4E7C-8EEA-D59F8479D9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152" y="5319279"/>
            <a:ext cx="1290098" cy="142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2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86E671-8DF7-4B87-81B8-7712C00CE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066" y="1965605"/>
            <a:ext cx="3337653" cy="41112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553963" y="542235"/>
            <a:ext cx="32349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Traffic Forecast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113461" y="3655030"/>
            <a:ext cx="1804262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400" b="1" dirty="0">
                <a:solidFill>
                  <a:srgbClr val="FF0000"/>
                </a:solidFill>
              </a:rPr>
              <a:t>Target year for forecast reporting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3650031" y="3377046"/>
            <a:ext cx="93518" cy="27798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28362B3-6EF4-4F7B-8721-3D5CA329A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381" y="1965605"/>
            <a:ext cx="5247092" cy="276730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0553D1A-2046-442C-B3B7-114D26B55563}"/>
              </a:ext>
            </a:extLst>
          </p:cNvPr>
          <p:cNvSpPr/>
          <p:nvPr/>
        </p:nvSpPr>
        <p:spPr>
          <a:xfrm>
            <a:off x="3113461" y="2992583"/>
            <a:ext cx="1430189" cy="384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542CA2B2-232E-4587-8291-6D33EC730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268" y="1442384"/>
            <a:ext cx="198433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b="1" dirty="0">
                <a:solidFill>
                  <a:srgbClr val="003399"/>
                </a:solidFill>
              </a:rPr>
              <a:t>R Version</a:t>
            </a:r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E1DC23BD-00DA-427C-8B4E-5C9262722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429" y="1442384"/>
            <a:ext cx="242944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b="1" dirty="0" err="1">
                <a:solidFill>
                  <a:srgbClr val="003399"/>
                </a:solidFill>
              </a:rPr>
              <a:t>TransCAD</a:t>
            </a:r>
            <a:r>
              <a:rPr lang="en-US" b="1" dirty="0">
                <a:solidFill>
                  <a:srgbClr val="003399"/>
                </a:solidFill>
              </a:rPr>
              <a:t> Version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EB932E5-E8D9-4D40-9456-CBB297FD56CF}"/>
              </a:ext>
            </a:extLst>
          </p:cNvPr>
          <p:cNvSpPr/>
          <p:nvPr/>
        </p:nvSpPr>
        <p:spPr>
          <a:xfrm>
            <a:off x="8688257" y="3332064"/>
            <a:ext cx="2518459" cy="2724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C379E372-9295-4B8B-BC3C-59C5BFA2F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0434" y="4891115"/>
            <a:ext cx="1773039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400" b="1" dirty="0">
                <a:solidFill>
                  <a:srgbClr val="FF0000"/>
                </a:solidFill>
              </a:rPr>
              <a:t>Target year for forecast reporting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0540EC6-FE6A-4D8A-9856-D0DA90F34632}"/>
              </a:ext>
            </a:extLst>
          </p:cNvPr>
          <p:cNvCxnSpPr>
            <a:cxnSpLocks/>
            <a:stCxn id="27" idx="0"/>
            <a:endCxn id="26" idx="2"/>
          </p:cNvCxnSpPr>
          <p:nvPr/>
        </p:nvCxnSpPr>
        <p:spPr>
          <a:xfrm flipH="1" flipV="1">
            <a:off x="9947487" y="3604479"/>
            <a:ext cx="459467" cy="128663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4">
            <a:extLst>
              <a:ext uri="{FF2B5EF4-FFF2-40B4-BE49-F238E27FC236}">
                <a16:creationId xmlns:a16="http://schemas.microsoft.com/office/drawing/2014/main" id="{B1F12BFA-6BC9-4B90-B00A-F7764D23F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309" y="6004652"/>
            <a:ext cx="2390171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2000" b="1" dirty="0">
                <a:solidFill>
                  <a:srgbClr val="FF0000"/>
                </a:solidFill>
              </a:rPr>
              <a:t>Traffic Forecast Report &amp; Graph</a:t>
            </a:r>
            <a:endParaRPr lang="en-US" sz="2000" b="1" dirty="0">
              <a:solidFill>
                <a:srgbClr val="00B050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EBD9C18-2F4C-42E5-92FA-0A60023D54A9}"/>
              </a:ext>
            </a:extLst>
          </p:cNvPr>
          <p:cNvCxnSpPr>
            <a:cxnSpLocks/>
          </p:cNvCxnSpPr>
          <p:nvPr/>
        </p:nvCxnSpPr>
        <p:spPr>
          <a:xfrm flipH="1" flipV="1">
            <a:off x="4089991" y="5323367"/>
            <a:ext cx="1856248" cy="60971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E588F80-261A-4B79-B907-0F08668DAE0F}"/>
              </a:ext>
            </a:extLst>
          </p:cNvPr>
          <p:cNvCxnSpPr>
            <a:cxnSpLocks/>
          </p:cNvCxnSpPr>
          <p:nvPr/>
        </p:nvCxnSpPr>
        <p:spPr>
          <a:xfrm flipV="1">
            <a:off x="6648893" y="4437321"/>
            <a:ext cx="105936" cy="149576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837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40CEFB-A212-4D4F-A745-FDD543D92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921" y="1750983"/>
            <a:ext cx="3335482" cy="13918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664DF9-FB9B-4C08-BDE5-075302FD6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00" y="1704416"/>
            <a:ext cx="5408583" cy="2903630"/>
          </a:xfrm>
          <a:prstGeom prst="rect">
            <a:avLst/>
          </a:prstGeom>
        </p:spPr>
      </p:pic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508183" y="542235"/>
            <a:ext cx="33265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Forecast Report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FA6102-1BBB-4414-8716-BFAB73B3CA38}"/>
              </a:ext>
            </a:extLst>
          </p:cNvPr>
          <p:cNvSpPr/>
          <p:nvPr/>
        </p:nvSpPr>
        <p:spPr>
          <a:xfrm>
            <a:off x="669413" y="1897084"/>
            <a:ext cx="1005840" cy="91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AE6CEA0-852C-42FB-AFBE-585281CC6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475" y="1490749"/>
            <a:ext cx="1129334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600" b="1" dirty="0">
                <a:solidFill>
                  <a:srgbClr val="FF0000"/>
                </a:solidFill>
              </a:rPr>
              <a:t>Link #1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580474-B567-4777-A7E8-EB9D89AD5C73}"/>
              </a:ext>
            </a:extLst>
          </p:cNvPr>
          <p:cNvSpPr/>
          <p:nvPr/>
        </p:nvSpPr>
        <p:spPr>
          <a:xfrm>
            <a:off x="657299" y="4069684"/>
            <a:ext cx="1005840" cy="91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ADEEC261-B1C6-4AA5-BF16-757983271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475" y="3719307"/>
            <a:ext cx="1129334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600" b="1" dirty="0">
                <a:solidFill>
                  <a:srgbClr val="FF0000"/>
                </a:solidFill>
              </a:rPr>
              <a:t>Link #2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1B78FC41-1C57-42CC-8C10-F3D7239EE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3664" y="1240420"/>
            <a:ext cx="198433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b="1" dirty="0">
                <a:solidFill>
                  <a:srgbClr val="003399"/>
                </a:solidFill>
              </a:rPr>
              <a:t>R Version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40A317D5-E6B1-476E-93B4-1AE8CF31B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929" y="1240420"/>
            <a:ext cx="242944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b="1" dirty="0" err="1">
                <a:solidFill>
                  <a:srgbClr val="003399"/>
                </a:solidFill>
              </a:rPr>
              <a:t>TransCAD</a:t>
            </a:r>
            <a:r>
              <a:rPr lang="en-US" b="1" dirty="0">
                <a:solidFill>
                  <a:srgbClr val="003399"/>
                </a:solidFill>
              </a:rPr>
              <a:t> Version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1BB6D-CDB4-4829-A4FD-B483F620661D}"/>
              </a:ext>
            </a:extLst>
          </p:cNvPr>
          <p:cNvSpPr/>
          <p:nvPr/>
        </p:nvSpPr>
        <p:spPr>
          <a:xfrm>
            <a:off x="7270862" y="2120316"/>
            <a:ext cx="1405387" cy="168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41EA87E5-7228-4CBF-BD9B-A4FD7B440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4955" y="1906201"/>
            <a:ext cx="1379012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400" b="1" dirty="0">
                <a:solidFill>
                  <a:srgbClr val="FF0000"/>
                </a:solidFill>
              </a:rPr>
              <a:t>“Real-time” report by link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E5DFD22-2F97-417B-98F6-5228C651146A}"/>
              </a:ext>
            </a:extLst>
          </p:cNvPr>
          <p:cNvCxnSpPr>
            <a:cxnSpLocks/>
          </p:cNvCxnSpPr>
          <p:nvPr/>
        </p:nvCxnSpPr>
        <p:spPr>
          <a:xfrm flipH="1">
            <a:off x="8717813" y="2203134"/>
            <a:ext cx="527142" cy="1233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1848A26-E4CA-4EAE-92BD-F6B29415C1B5}"/>
              </a:ext>
            </a:extLst>
          </p:cNvPr>
          <p:cNvSpPr/>
          <p:nvPr/>
        </p:nvSpPr>
        <p:spPr>
          <a:xfrm>
            <a:off x="1943809" y="1829304"/>
            <a:ext cx="987552" cy="2130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66E394-72D7-4036-910A-F37B2DB62AE6}"/>
              </a:ext>
            </a:extLst>
          </p:cNvPr>
          <p:cNvSpPr/>
          <p:nvPr/>
        </p:nvSpPr>
        <p:spPr>
          <a:xfrm>
            <a:off x="3166477" y="1825839"/>
            <a:ext cx="987552" cy="2130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AC7056-0157-4918-8CD6-B2A968790843}"/>
              </a:ext>
            </a:extLst>
          </p:cNvPr>
          <p:cNvSpPr/>
          <p:nvPr/>
        </p:nvSpPr>
        <p:spPr>
          <a:xfrm>
            <a:off x="4311205" y="1825839"/>
            <a:ext cx="1051560" cy="2130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9E7775-DA54-4883-9342-DF1FC9C18C8C}"/>
              </a:ext>
            </a:extLst>
          </p:cNvPr>
          <p:cNvSpPr/>
          <p:nvPr/>
        </p:nvSpPr>
        <p:spPr>
          <a:xfrm>
            <a:off x="5535338" y="1825839"/>
            <a:ext cx="411480" cy="2130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448E447-08B2-497A-AE15-51A34F597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6921" y="3439772"/>
            <a:ext cx="4727864" cy="31404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F977C791-827E-4111-8994-0B24713FA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394" y="1544286"/>
            <a:ext cx="1129334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600" b="1" dirty="0">
                <a:solidFill>
                  <a:srgbClr val="FF0000"/>
                </a:solidFill>
              </a:rPr>
              <a:t>Linear</a:t>
            </a: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3A373D19-1BEF-4292-BBF4-D112D8787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6622" y="1540821"/>
            <a:ext cx="1129334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600" b="1" dirty="0">
                <a:solidFill>
                  <a:srgbClr val="FF0000"/>
                </a:solidFill>
              </a:rPr>
              <a:t>Reg.</a:t>
            </a: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47D28B6F-D47F-4D95-9F3B-C25ADEB2F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2022" y="1547747"/>
            <a:ext cx="1129334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600" b="1" dirty="0">
                <a:solidFill>
                  <a:srgbClr val="FF0000"/>
                </a:solidFill>
              </a:rPr>
              <a:t>Exp.</a:t>
            </a: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BAE6BFEE-B535-4B7B-8BA8-B10314427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0653" y="1241065"/>
            <a:ext cx="682677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600" b="1" dirty="0">
                <a:solidFill>
                  <a:srgbClr val="FF0000"/>
                </a:solidFill>
              </a:rPr>
              <a:t>Adj. Exp.</a:t>
            </a:r>
          </a:p>
        </p:txBody>
      </p:sp>
    </p:spTree>
    <p:extLst>
      <p:ext uri="{BB962C8B-B14F-4D97-AF65-F5344CB8AC3E}">
        <p14:creationId xmlns:p14="http://schemas.microsoft.com/office/powerpoint/2010/main" val="13392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 animBg="1"/>
      <p:bldP spid="15" grpId="0"/>
      <p:bldP spid="18" grpId="0" animBg="1"/>
      <p:bldP spid="19" grpId="0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736587" y="542235"/>
            <a:ext cx="28696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</a:rPr>
              <a:t>What is TFT ?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67833" y="1319183"/>
            <a:ext cx="11724167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3399"/>
                </a:solidFill>
              </a:rPr>
              <a:t>A customized application to facilitate State DOT’s long-range traffic forecasting activities at project level.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2C2C06-DC76-443C-ADBD-2C64ADD0F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239" y="2601681"/>
            <a:ext cx="2622775" cy="33862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C19CD0-3574-4144-9D05-0B7E6644D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741" y="2601681"/>
            <a:ext cx="6873374" cy="32674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8858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6F8006-B18C-454B-8507-3DFF9AB5E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62" y="1549922"/>
            <a:ext cx="4364182" cy="2734147"/>
          </a:xfrm>
          <a:prstGeom prst="rect">
            <a:avLst/>
          </a:prstGeom>
        </p:spPr>
      </p:pic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565091" y="542235"/>
            <a:ext cx="32127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Forecast Graph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1B78FC41-1C57-42CC-8C10-F3D7239EE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3732" y="3926143"/>
            <a:ext cx="198433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b="1" dirty="0">
                <a:solidFill>
                  <a:srgbClr val="003399"/>
                </a:solidFill>
              </a:rPr>
              <a:t>R Version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40A317D5-E6B1-476E-93B4-1AE8CF31B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866" y="1127010"/>
            <a:ext cx="242944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b="1" dirty="0" err="1">
                <a:solidFill>
                  <a:srgbClr val="003399"/>
                </a:solidFill>
              </a:rPr>
              <a:t>TransCAD</a:t>
            </a:r>
            <a:r>
              <a:rPr lang="en-US" b="1" dirty="0">
                <a:solidFill>
                  <a:srgbClr val="003399"/>
                </a:solidFill>
              </a:rPr>
              <a:t> Version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46FE64-7674-454A-824F-B4B2214DB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191" y="4337649"/>
            <a:ext cx="6982690" cy="24198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273CE0-3136-4F77-A70E-DDC9EF3D7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917" y="1769728"/>
            <a:ext cx="4081011" cy="15542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3399"/>
                </a:solidFill>
              </a:rPr>
              <a:t>Based on traffic counts &amp; ISTDM</a:t>
            </a:r>
          </a:p>
          <a:p>
            <a:pPr marL="342900" indent="-342900" eaLnBrk="0" hangingPunc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3399"/>
                </a:solidFill>
              </a:rPr>
              <a:t>Various forecasting methods</a:t>
            </a:r>
          </a:p>
          <a:p>
            <a:pPr marL="342900" indent="-342900" eaLnBrk="0" hangingPunc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3399"/>
                </a:solidFill>
              </a:rPr>
              <a:t>Forecasts refined by NCHRP 255 &amp; Indiana Traffic Growth Profile</a:t>
            </a:r>
          </a:p>
          <a:p>
            <a:pPr marL="342900" indent="-342900" eaLnBrk="0" hangingPunc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3399"/>
                </a:solidFill>
              </a:rPr>
              <a:t>Capacities of LOS A – E</a:t>
            </a:r>
          </a:p>
        </p:txBody>
      </p:sp>
    </p:spTree>
    <p:extLst>
      <p:ext uri="{BB962C8B-B14F-4D97-AF65-F5344CB8AC3E}">
        <p14:creationId xmlns:p14="http://schemas.microsoft.com/office/powerpoint/2010/main" val="3967078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272F461D-5DB9-4A01-83B8-EBDAD9842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9332" y="542235"/>
            <a:ext cx="29642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In Progress …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FE8E16B5-6BD3-43AA-AE75-7F12F1729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666" y="1439443"/>
            <a:ext cx="10469526" cy="19389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457200" indent="-4572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3399"/>
                </a:solidFill>
              </a:rPr>
              <a:t>New Corridor Analysis function (to report fundamental statistics of selected corridor) </a:t>
            </a:r>
          </a:p>
          <a:p>
            <a:pPr marL="457200" indent="-4572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3399"/>
                </a:solidFill>
              </a:rPr>
              <a:t>Complete coverage of all state-owned roadways</a:t>
            </a:r>
          </a:p>
          <a:p>
            <a:pPr marL="457200" indent="-4572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3399"/>
                </a:solidFill>
              </a:rPr>
              <a:t>Enhanced visualization in R version</a:t>
            </a:r>
            <a:endParaRPr lang="en-US" sz="2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15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F188859-9F69-4AAD-A8C4-61849414D079}"/>
              </a:ext>
            </a:extLst>
          </p:cNvPr>
          <p:cNvSpPr/>
          <p:nvPr/>
        </p:nvSpPr>
        <p:spPr>
          <a:xfrm>
            <a:off x="1524000" y="2006281"/>
            <a:ext cx="7697755" cy="6622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9C73FB1-827E-4D13-9F70-D417CC558686}"/>
              </a:ext>
            </a:extLst>
          </p:cNvPr>
          <p:cNvCxnSpPr>
            <a:cxnSpLocks/>
          </p:cNvCxnSpPr>
          <p:nvPr/>
        </p:nvCxnSpPr>
        <p:spPr>
          <a:xfrm>
            <a:off x="5424902" y="3212345"/>
            <a:ext cx="0" cy="1014856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4">
            <a:extLst>
              <a:ext uri="{FF2B5EF4-FFF2-40B4-BE49-F238E27FC236}">
                <a16:creationId xmlns:a16="http://schemas.microsoft.com/office/drawing/2014/main" id="{70DC28AB-96A2-43E9-BEFE-DB0B9747D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8701" y="3074986"/>
            <a:ext cx="2815124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3399"/>
                </a:solidFill>
                <a:latin typeface="+mn-lt"/>
              </a:rPr>
              <a:t>Johnny Han, PhD, PE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6"/>
                </a:solidFill>
                <a:latin typeface="+mn-lt"/>
              </a:rPr>
              <a:t>Technical Vice President</a:t>
            </a: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08C10071-D3AA-4EB4-ADD5-B253ECD43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8702" y="3719773"/>
            <a:ext cx="2311271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>
                <a:solidFill>
                  <a:srgbClr val="003399"/>
                </a:solidFill>
                <a:latin typeface="+mj-lt"/>
              </a:rPr>
              <a:t>jhan@corradino.com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3399"/>
                </a:solidFill>
                <a:latin typeface="+mj-lt"/>
              </a:rPr>
              <a:t>317.744.9858</a:t>
            </a:r>
          </a:p>
        </p:txBody>
      </p:sp>
      <p:sp>
        <p:nvSpPr>
          <p:cNvPr id="34" name="Rectangle 4">
            <a:extLst>
              <a:ext uri="{FF2B5EF4-FFF2-40B4-BE49-F238E27FC236}">
                <a16:creationId xmlns:a16="http://schemas.microsoft.com/office/drawing/2014/main" id="{90F104A6-5439-4336-8ED6-8077EA941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887" y="2122207"/>
            <a:ext cx="1669402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3399"/>
                </a:solidFill>
                <a:latin typeface="+mn-lt"/>
              </a:rPr>
              <a:t>Contact:</a:t>
            </a:r>
            <a:endParaRPr lang="en-US" sz="24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6E65E817-53FA-4936-8B61-54E065280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0315" y="3862819"/>
            <a:ext cx="2311271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003399"/>
                </a:solidFill>
                <a:latin typeface="+mj-lt"/>
              </a:rPr>
              <a:t>www.corradino.com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B4BBD6-3624-4064-97DF-9347061EE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279" y="3352801"/>
            <a:ext cx="2103345" cy="5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30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BEC3C-86B9-4ACB-BB29-FE5A6DC7A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190" y="5613991"/>
            <a:ext cx="2240582" cy="6617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003399"/>
                </a:solidFill>
              </a:rPr>
              <a:t>2016 – 2017</a:t>
            </a:r>
          </a:p>
          <a:p>
            <a:pPr algn="ctr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err="1">
                <a:solidFill>
                  <a:srgbClr val="FF0000"/>
                </a:solidFill>
              </a:rPr>
              <a:t>TransCAD</a:t>
            </a:r>
            <a:r>
              <a:rPr lang="en-US" sz="1600" b="1" dirty="0">
                <a:solidFill>
                  <a:srgbClr val="FF0000"/>
                </a:solidFill>
              </a:rPr>
              <a:t> version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F2EE9DE-B28C-4A0A-9D40-FD4B6FCA4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133" y="542235"/>
            <a:ext cx="42146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</a:rPr>
              <a:t>How TFT Evolves 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294127-C45D-4F06-B8A6-B843C355B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437" y="2093737"/>
            <a:ext cx="2592089" cy="33466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992FD90-5F00-4819-894A-C5A284977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2480" y="5109485"/>
            <a:ext cx="2907666" cy="6617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003399"/>
                </a:solidFill>
              </a:rPr>
              <a:t>2018 – present</a:t>
            </a:r>
          </a:p>
          <a:p>
            <a:pPr algn="ctr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F0000"/>
                </a:solidFill>
              </a:rPr>
              <a:t>R version (on-line)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C42681-65DC-463B-A01E-1766D98B3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265" y="1668979"/>
            <a:ext cx="1791363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3399"/>
                </a:solidFill>
              </a:rPr>
              <a:t>INDOT TFT v3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D79322-BE9B-4698-9D96-1467E3821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0632" y="1668979"/>
            <a:ext cx="1791363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3399"/>
                </a:solidFill>
              </a:rPr>
              <a:t>INDOT TFT v4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3709B3-FCF9-467C-816A-C7E70FA0B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544" y="2093737"/>
            <a:ext cx="6837884" cy="276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5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EEBA2A-FB3C-4FEA-AF8A-29AEFCA59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431" y="1575955"/>
            <a:ext cx="5174443" cy="46628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399"/>
                </a:solidFill>
              </a:rPr>
              <a:t>An open-source &amp; emerging programming language for travel demand modeling</a:t>
            </a:r>
          </a:p>
          <a:p>
            <a:pPr marL="285750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399"/>
                </a:solidFill>
              </a:rPr>
              <a:t>Efficient data management of multiple links at a time</a:t>
            </a:r>
          </a:p>
          <a:p>
            <a:pPr marL="285750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399"/>
                </a:solidFill>
              </a:rPr>
              <a:t>Powerful graphing capability for better output visualization</a:t>
            </a:r>
          </a:p>
          <a:p>
            <a:pPr marL="285750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399"/>
                </a:solidFill>
              </a:rPr>
              <a:t>“Live” graphs</a:t>
            </a:r>
          </a:p>
          <a:p>
            <a:pPr marL="285750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399"/>
                </a:solidFill>
              </a:rPr>
              <a:t>.HTML output files – extremely convenient for info dissemination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399"/>
                </a:solidFill>
              </a:rPr>
              <a:t>No or minimal software cost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399"/>
                </a:solidFill>
              </a:rPr>
              <a:t>Accessible by </a:t>
            </a:r>
            <a:r>
              <a:rPr lang="en-US" dirty="0">
                <a:solidFill>
                  <a:srgbClr val="FF0000"/>
                </a:solidFill>
              </a:rPr>
              <a:t>anyone</a:t>
            </a:r>
            <a:r>
              <a:rPr lang="en-US" dirty="0">
                <a:solidFill>
                  <a:srgbClr val="003399"/>
                </a:solidFill>
              </a:rPr>
              <a:t> (authorized users) and from </a:t>
            </a:r>
            <a:r>
              <a:rPr lang="en-US" dirty="0">
                <a:solidFill>
                  <a:srgbClr val="FF0000"/>
                </a:solidFill>
              </a:rPr>
              <a:t>anytime </a:t>
            </a:r>
            <a:r>
              <a:rPr lang="en-US" dirty="0">
                <a:solidFill>
                  <a:srgbClr val="003399"/>
                </a:solidFill>
              </a:rPr>
              <a:t>&amp; </a:t>
            </a:r>
            <a:r>
              <a:rPr lang="en-US" dirty="0">
                <a:solidFill>
                  <a:srgbClr val="FF0000"/>
                </a:solidFill>
              </a:rPr>
              <a:t>anywhere</a:t>
            </a:r>
            <a:r>
              <a:rPr lang="en-US" dirty="0">
                <a:solidFill>
                  <a:srgbClr val="003399"/>
                </a:solidFill>
              </a:rPr>
              <a:t> (internet needed)</a:t>
            </a:r>
          </a:p>
          <a:p>
            <a:pPr marL="285750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061E03-4BF1-4B6A-A968-50773FFF9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303" y="584380"/>
            <a:ext cx="607823" cy="462380"/>
          </a:xfrm>
          <a:prstGeom prst="rect">
            <a:avLst/>
          </a:prstGeom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3F2EE9DE-B28C-4A0A-9D40-FD4B6FCA4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9105" y="542235"/>
            <a:ext cx="23246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</a:rPr>
              <a:t>Why        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572852-1146-46CF-B2B5-74A4988BB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641" y="2021792"/>
            <a:ext cx="5458408" cy="24475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E642A8-4B75-42BF-823B-C1C48D66B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641" y="4719518"/>
            <a:ext cx="5466466" cy="18943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C1CC3A-EF67-4383-B3BC-3FA045F39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9455" y="364407"/>
            <a:ext cx="2888595" cy="152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9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258899" y="542235"/>
            <a:ext cx="38250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</a:rPr>
              <a:t>TFT Fundamentals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00224" y="1375890"/>
            <a:ext cx="9609158" cy="25083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3399"/>
                </a:solidFill>
              </a:rPr>
              <a:t>Traffic Estimation/Forecast Methods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3399"/>
                </a:solidFill>
              </a:rPr>
              <a:t>Linear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3399"/>
                </a:solidFill>
              </a:rPr>
              <a:t>Regression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3399"/>
                </a:solidFill>
              </a:rPr>
              <a:t>Exponential (Growth Factor)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3399"/>
                </a:solidFill>
              </a:rPr>
              <a:t>Adjusted Exponential (</a:t>
            </a:r>
            <a:r>
              <a:rPr lang="en-US" dirty="0">
                <a:solidFill>
                  <a:srgbClr val="FF0000"/>
                </a:solidFill>
              </a:rPr>
              <a:t>Statewide Traffic Growth Profile </a:t>
            </a:r>
            <a:r>
              <a:rPr lang="en-US" dirty="0">
                <a:solidFill>
                  <a:srgbClr val="003399"/>
                </a:solidFill>
              </a:rPr>
              <a:t>for IN, KY, TN)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3399"/>
                </a:solidFill>
              </a:rPr>
              <a:t>NCHRP 255 calibration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4E2F8A-C040-4A8E-ACAF-9DB5CE5C8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224" y="4012340"/>
            <a:ext cx="9255389" cy="1261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3399"/>
                </a:solidFill>
              </a:rPr>
              <a:t> Data Sources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3399"/>
                </a:solidFill>
              </a:rPr>
              <a:t>Historical traffic counts (past 15 years)</a:t>
            </a:r>
            <a:endParaRPr lang="en-US" dirty="0">
              <a:solidFill>
                <a:srgbClr val="FF0000"/>
              </a:solidFill>
            </a:endParaRP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3399"/>
                </a:solidFill>
              </a:rPr>
              <a:t>Statewide model volumes (Base Year &amp; Future Year)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338356-B446-4791-A311-5991B8B1A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224" y="5461695"/>
            <a:ext cx="9255389" cy="430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3399"/>
                </a:solidFill>
              </a:rPr>
              <a:t> Analysis for multiple links at a time</a:t>
            </a:r>
          </a:p>
        </p:txBody>
      </p:sp>
    </p:spTree>
    <p:extLst>
      <p:ext uri="{BB962C8B-B14F-4D97-AF65-F5344CB8AC3E}">
        <p14:creationId xmlns:p14="http://schemas.microsoft.com/office/powerpoint/2010/main" val="2453855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3576824" y="542235"/>
            <a:ext cx="51892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</a:rPr>
              <a:t>TFT Fundamentals (cont.)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65545" y="1625276"/>
            <a:ext cx="5387162" cy="35702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b="1" dirty="0">
                <a:solidFill>
                  <a:srgbClr val="003399"/>
                </a:solidFill>
              </a:rPr>
              <a:t>Indiana Statewide Model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399"/>
                </a:solidFill>
              </a:rPr>
              <a:t>4-step model (</a:t>
            </a:r>
            <a:r>
              <a:rPr lang="en-US" dirty="0" err="1">
                <a:solidFill>
                  <a:srgbClr val="003399"/>
                </a:solidFill>
              </a:rPr>
              <a:t>TransCAD</a:t>
            </a:r>
            <a:r>
              <a:rPr lang="en-US" dirty="0">
                <a:solidFill>
                  <a:srgbClr val="003399"/>
                </a:solidFill>
              </a:rPr>
              <a:t> 6)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399"/>
                </a:solidFill>
              </a:rPr>
              <a:t>Coverage – entire 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>
                <a:solidFill>
                  <a:srgbClr val="003399"/>
                </a:solidFill>
              </a:rPr>
              <a:t> + partial </a:t>
            </a:r>
            <a:r>
              <a:rPr lang="en-US" dirty="0">
                <a:solidFill>
                  <a:srgbClr val="FF0000"/>
                </a:solidFill>
              </a:rPr>
              <a:t>IL</a:t>
            </a:r>
            <a:r>
              <a:rPr lang="en-US" dirty="0">
                <a:solidFill>
                  <a:srgbClr val="003399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KY</a:t>
            </a:r>
            <a:r>
              <a:rPr lang="en-US" dirty="0">
                <a:solidFill>
                  <a:srgbClr val="003399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MI</a:t>
            </a:r>
            <a:r>
              <a:rPr lang="en-US" dirty="0">
                <a:solidFill>
                  <a:srgbClr val="003399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OH</a:t>
            </a:r>
            <a:endParaRPr lang="en-US" dirty="0">
              <a:solidFill>
                <a:srgbClr val="003399"/>
              </a:solidFill>
            </a:endParaRP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399"/>
                </a:solidFill>
              </a:rPr>
              <a:t>4879 zones &amp; 46780 links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399"/>
                </a:solidFill>
              </a:rPr>
              <a:t>Modes 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US" dirty="0">
                <a:solidFill>
                  <a:srgbClr val="003399"/>
                </a:solidFill>
              </a:rPr>
              <a:t>auto, freight, LD transit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US" dirty="0">
                <a:solidFill>
                  <a:srgbClr val="003399"/>
                </a:solidFill>
              </a:rPr>
              <a:t>tolling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399"/>
                </a:solidFill>
              </a:rPr>
              <a:t>Model years 2010 – 2035 with 5-year increment 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399"/>
                </a:solidFill>
              </a:rPr>
              <a:t>Currently being updated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080" y="1306172"/>
            <a:ext cx="4608199" cy="53108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0671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063256" y="1270531"/>
            <a:ext cx="9292349" cy="15542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2000" b="1" dirty="0">
                <a:solidFill>
                  <a:srgbClr val="003399"/>
                </a:solidFill>
              </a:rPr>
              <a:t>Traffic Data</a:t>
            </a:r>
          </a:p>
          <a:p>
            <a:pPr marL="342900" indent="-342900" eaLnBrk="0" hangingPunc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3399"/>
                </a:solidFill>
              </a:rPr>
              <a:t>INDOT’s Traffic Count Database System (TCDS)</a:t>
            </a:r>
          </a:p>
          <a:p>
            <a:pPr marL="342900" indent="-342900" eaLnBrk="0" hangingPunc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3399"/>
                </a:solidFill>
              </a:rPr>
              <a:t>Recent AADT counts (2001 – 2015)</a:t>
            </a:r>
          </a:p>
          <a:p>
            <a:pPr marL="342900" indent="-342900" eaLnBrk="0" hangingPunc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3399"/>
                </a:solidFill>
              </a:rPr>
              <a:t>Cover all state-owned roadways in TFT v4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906" y="3048000"/>
            <a:ext cx="2790117" cy="36593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437" y="3048000"/>
            <a:ext cx="2831481" cy="36593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Arrow: Right 2"/>
          <p:cNvSpPr/>
          <p:nvPr/>
        </p:nvSpPr>
        <p:spPr>
          <a:xfrm>
            <a:off x="5848100" y="4675610"/>
            <a:ext cx="690466" cy="2020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AC05304-F4EC-4D2B-9138-3DEFA54F7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824" y="542235"/>
            <a:ext cx="51892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</a:rPr>
              <a:t>TFT Fundamentals (cont.)</a:t>
            </a:r>
          </a:p>
        </p:txBody>
      </p:sp>
    </p:spTree>
    <p:extLst>
      <p:ext uri="{BB962C8B-B14F-4D97-AF65-F5344CB8AC3E}">
        <p14:creationId xmlns:p14="http://schemas.microsoft.com/office/powerpoint/2010/main" val="947108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C09485-6D0B-4159-B753-B407BF008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359" y="1819364"/>
            <a:ext cx="7832879" cy="2482875"/>
          </a:xfrm>
          <a:prstGeom prst="rect">
            <a:avLst/>
          </a:prstGeom>
        </p:spPr>
      </p:pic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3576823" y="542235"/>
            <a:ext cx="51892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</a:rPr>
              <a:t>TFT Fundamentals (cont.)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29701" y="1314865"/>
            <a:ext cx="7010715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2000" b="1" dirty="0">
                <a:solidFill>
                  <a:srgbClr val="003399"/>
                </a:solidFill>
              </a:rPr>
              <a:t>Indiana Traffic Growth Profile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075234E6-B1F7-440A-A6C2-AF484CB58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424" y="5349949"/>
            <a:ext cx="1678488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600" b="1" dirty="0">
                <a:solidFill>
                  <a:srgbClr val="003399"/>
                </a:solidFill>
              </a:rPr>
              <a:t>Q-Q Plot for Data Cleaning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95235B-7E70-4086-9D78-A99DDA2D1525}"/>
              </a:ext>
            </a:extLst>
          </p:cNvPr>
          <p:cNvSpPr/>
          <p:nvPr/>
        </p:nvSpPr>
        <p:spPr>
          <a:xfrm>
            <a:off x="4942686" y="2126498"/>
            <a:ext cx="877078" cy="2175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078810-B1B4-4719-ABCD-B798B66F04BD}"/>
              </a:ext>
            </a:extLst>
          </p:cNvPr>
          <p:cNvSpPr/>
          <p:nvPr/>
        </p:nvSpPr>
        <p:spPr>
          <a:xfrm>
            <a:off x="7540796" y="2126498"/>
            <a:ext cx="877078" cy="21757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516FE7-B9F7-412A-AED4-1D9B2369C83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20" y="4713762"/>
            <a:ext cx="3012558" cy="18571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CD3F89-8265-4074-B284-87ECC40F5AC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595" y="4713763"/>
            <a:ext cx="3012559" cy="18571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BBDEF9-901C-41D0-9E63-2B64E627C0AF}"/>
              </a:ext>
            </a:extLst>
          </p:cNvPr>
          <p:cNvSpPr/>
          <p:nvPr/>
        </p:nvSpPr>
        <p:spPr>
          <a:xfrm>
            <a:off x="6673883" y="2126498"/>
            <a:ext cx="877078" cy="2175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50AFEF-D35F-4772-A27F-620A9E64688F}"/>
              </a:ext>
            </a:extLst>
          </p:cNvPr>
          <p:cNvSpPr/>
          <p:nvPr/>
        </p:nvSpPr>
        <p:spPr>
          <a:xfrm>
            <a:off x="9261197" y="2136889"/>
            <a:ext cx="877078" cy="21757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9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894501" y="542235"/>
            <a:ext cx="25539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Pre-process</a:t>
            </a: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82D544-DAB5-465C-809A-8403E1821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628" y="1985709"/>
            <a:ext cx="3085973" cy="3719699"/>
          </a:xfrm>
          <a:prstGeom prst="rect">
            <a:avLst/>
          </a:prstGeom>
        </p:spPr>
      </p:pic>
      <p:sp>
        <p:nvSpPr>
          <p:cNvPr id="18" name="Rectangle 4">
            <a:extLst>
              <a:ext uri="{FF2B5EF4-FFF2-40B4-BE49-F238E27FC236}">
                <a16:creationId xmlns:a16="http://schemas.microsoft.com/office/drawing/2014/main" id="{81ADB4FF-49B9-4EAD-B9E4-3AC0AA4C2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166" y="1530863"/>
            <a:ext cx="242944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b="1" dirty="0" err="1">
                <a:solidFill>
                  <a:srgbClr val="003399"/>
                </a:solidFill>
              </a:rPr>
              <a:t>TransCAD</a:t>
            </a:r>
            <a:r>
              <a:rPr lang="en-US" b="1" dirty="0">
                <a:solidFill>
                  <a:srgbClr val="003399"/>
                </a:solidFill>
              </a:rPr>
              <a:t> 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C070C5-1D76-4B5B-974B-D90F55DFE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674" y="1985708"/>
            <a:ext cx="4732244" cy="2470872"/>
          </a:xfrm>
          <a:prstGeom prst="rect">
            <a:avLst/>
          </a:prstGeom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id="{FDBC3AD3-8D4B-471F-8AA4-DB3858859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540" y="1530863"/>
            <a:ext cx="242944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b="1" dirty="0">
                <a:solidFill>
                  <a:srgbClr val="003399"/>
                </a:solidFill>
              </a:rPr>
              <a:t>R Version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03D5A15D-51D3-4558-B9E4-135A157E2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674" y="5979332"/>
            <a:ext cx="3972623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600" b="1" dirty="0">
                <a:solidFill>
                  <a:srgbClr val="003399"/>
                </a:solidFill>
              </a:rPr>
              <a:t>Join traffic counts with model network (fixed Base &amp; Future scenarios)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96D8B9E-3023-4ED6-9877-32D13BD3C00A}"/>
              </a:ext>
            </a:extLst>
          </p:cNvPr>
          <p:cNvCxnSpPr>
            <a:cxnSpLocks/>
          </p:cNvCxnSpPr>
          <p:nvPr/>
        </p:nvCxnSpPr>
        <p:spPr>
          <a:xfrm flipV="1">
            <a:off x="2750127" y="4364183"/>
            <a:ext cx="519546" cy="161514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4">
            <a:extLst>
              <a:ext uri="{FF2B5EF4-FFF2-40B4-BE49-F238E27FC236}">
                <a16:creationId xmlns:a16="http://schemas.microsoft.com/office/drawing/2014/main" id="{109592BE-D5EC-494F-9E68-5BEDB09E9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1422" y="5096188"/>
            <a:ext cx="392567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600" b="1" dirty="0">
                <a:solidFill>
                  <a:srgbClr val="003399"/>
                </a:solidFill>
              </a:rPr>
              <a:t>Allow selection of desired scenarios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4D8E58-2B37-4E6A-B93C-C4460ED7078F}"/>
              </a:ext>
            </a:extLst>
          </p:cNvPr>
          <p:cNvSpPr/>
          <p:nvPr/>
        </p:nvSpPr>
        <p:spPr>
          <a:xfrm>
            <a:off x="8166796" y="2639291"/>
            <a:ext cx="2366122" cy="280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B7CCCE-286A-4CB4-8D05-FFC881CD4A37}"/>
              </a:ext>
            </a:extLst>
          </p:cNvPr>
          <p:cNvSpPr/>
          <p:nvPr/>
        </p:nvSpPr>
        <p:spPr>
          <a:xfrm>
            <a:off x="8166796" y="3407658"/>
            <a:ext cx="2366122" cy="280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72A419C-293B-4129-B0AA-F47B7BF3C6C0}"/>
              </a:ext>
            </a:extLst>
          </p:cNvPr>
          <p:cNvCxnSpPr>
            <a:cxnSpLocks/>
          </p:cNvCxnSpPr>
          <p:nvPr/>
        </p:nvCxnSpPr>
        <p:spPr>
          <a:xfrm flipV="1">
            <a:off x="8995063" y="3761509"/>
            <a:ext cx="640080" cy="126138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355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16893</TotalTime>
  <Words>608</Words>
  <Application>Microsoft Office PowerPoint</Application>
  <PresentationFormat>Widescreen</PresentationFormat>
  <Paragraphs>140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Batang</vt:lpstr>
      <vt:lpstr>Arial</vt:lpstr>
      <vt:lpstr>Calibri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Travel Model Improvements</dc:title>
  <dc:creator>Michele Anderson</dc:creator>
  <cp:lastModifiedBy>Johnny Han</cp:lastModifiedBy>
  <cp:revision>1165</cp:revision>
  <cp:lastPrinted>2018-12-11T13:59:08Z</cp:lastPrinted>
  <dcterms:created xsi:type="dcterms:W3CDTF">2010-10-11T15:52:53Z</dcterms:created>
  <dcterms:modified xsi:type="dcterms:W3CDTF">2019-06-01T19:09:27Z</dcterms:modified>
</cp:coreProperties>
</file>